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418" r:id="rId3"/>
    <p:sldId id="308" r:id="rId4"/>
    <p:sldId id="419" r:id="rId5"/>
    <p:sldId id="276" r:id="rId6"/>
    <p:sldId id="267" r:id="rId7"/>
    <p:sldId id="264" r:id="rId8"/>
    <p:sldId id="319" r:id="rId9"/>
    <p:sldId id="280" r:id="rId10"/>
    <p:sldId id="371" r:id="rId11"/>
    <p:sldId id="373" r:id="rId12"/>
    <p:sldId id="378" r:id="rId13"/>
    <p:sldId id="409" r:id="rId14"/>
    <p:sldId id="407" r:id="rId15"/>
    <p:sldId id="382" r:id="rId16"/>
    <p:sldId id="383" r:id="rId17"/>
    <p:sldId id="420" r:id="rId18"/>
    <p:sldId id="422" r:id="rId19"/>
    <p:sldId id="414" r:id="rId20"/>
  </p:sldIdLst>
  <p:sldSz cx="9144000" cy="6858000" type="screen4x3"/>
  <p:notesSz cx="6662738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pitchFamily="47" charset="0"/>
        <a:ea typeface="ＭＳ Ｐゴシック" pitchFamily="34" charset="-128"/>
        <a:cs typeface="+mn-cs"/>
        <a:sym typeface="Gill Sans" pitchFamily="4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6666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>
        <p:scale>
          <a:sx n="60" d="100"/>
          <a:sy n="60" d="100"/>
        </p:scale>
        <p:origin x="-3120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0047B-B4B8-4C91-8C5E-B9A69E54E66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1417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de texto do modelo global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D12531-B3F7-4903-859D-FEC572FF39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5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8" charset="0"/>
        <a:ea typeface="ＭＳ Ｐゴシック" pitchFamily="74" charset="-128"/>
        <a:cs typeface="ＭＳ Ｐゴシック" pitchFamily="7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8" charset="0"/>
        <a:ea typeface="ＭＳ Ｐゴシック" pitchFamily="8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8" charset="0"/>
        <a:ea typeface="ＭＳ Ｐゴシック" pitchFamily="8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8" charset="0"/>
        <a:ea typeface="ＭＳ Ｐゴシック" pitchFamily="8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8" charset="0"/>
        <a:ea typeface="ＭＳ Ｐゴシック" pitchFamily="8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4EAA5-87CF-476A-9A69-BDC9521603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E2ECC-F866-4DB8-863B-F383C3C187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EAE44-6CC4-4831-BD24-E1CAA11B5B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5D9BC-926B-4DB5-9CE8-AB2741D0CC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7A95F-0556-48B3-8257-CE451410106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64F94-4196-498D-B81D-A229EFA27FE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252AB-9E7E-407D-B4A9-C6E4BE215FD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FEC1-85AA-41E2-A084-F283DF346630}" type="slidenum">
              <a:rPr lang="pt-PT" smtClean="0">
                <a:latin typeface="Arial" charset="0"/>
              </a:rPr>
              <a:pPr/>
              <a:t>2</a:t>
            </a:fld>
            <a:endParaRPr lang="pt-P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472E-CABF-4122-A17D-F8B5C0C7218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92459-C048-4BF4-98C3-C4EECD47AF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809B5-19FD-472F-95CA-BE2AEF21741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E80E0-D078-4178-AF35-4B952542957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1902C-B1E9-4CF7-920A-514D8BB093B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7D9D3-671C-4A0A-9AAA-2175965B571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083BF-CF1B-44EC-94DA-5B01B4D6646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Gill Sans" pitchFamily="4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2525"/>
            <a:ext cx="1838325" cy="317817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1152525"/>
            <a:ext cx="5367337" cy="317817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93763" y="1152525"/>
            <a:ext cx="7358062" cy="3178175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3536950"/>
            <a:ext cx="3602037" cy="79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6950"/>
            <a:ext cx="3603625" cy="79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8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3536950"/>
            <a:ext cx="7358062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47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47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47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47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47" charset="0"/>
              </a:rPr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pitchFamily="47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ＭＳ Ｐゴシック" pitchFamily="74" charset="-128"/>
          <a:cs typeface="ＭＳ Ｐゴシック" pitchFamily="74" charset="-128"/>
          <a:sym typeface="Gill Sans" pitchFamily="47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ea typeface="ＭＳ Ｐゴシック" pitchFamily="74" charset="-128"/>
          <a:cs typeface="ＭＳ Ｐゴシック" pitchFamily="74" charset="-128"/>
          <a:sym typeface="Gill Sans" pitchFamily="47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ea typeface="ＭＳ Ｐゴシック" pitchFamily="74" charset="-128"/>
          <a:cs typeface="ＭＳ Ｐゴシック" pitchFamily="74" charset="-128"/>
          <a:sym typeface="Gill Sans" pitchFamily="47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ea typeface="ＭＳ Ｐゴシック" pitchFamily="74" charset="-128"/>
          <a:cs typeface="ＭＳ Ｐゴシック" pitchFamily="74" charset="-128"/>
          <a:sym typeface="Gill Sans" pitchFamily="47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ea typeface="ＭＳ Ｐゴシック" pitchFamily="74" charset="-128"/>
          <a:cs typeface="ＭＳ Ｐゴシック" pitchFamily="74" charset="-128"/>
          <a:sym typeface="Gill Sans" pitchFamily="47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sym typeface="Gill Sans" pitchFamily="88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sym typeface="Gill Sans" pitchFamily="88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sym typeface="Gill Sans" pitchFamily="88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88" charset="0"/>
          <a:sym typeface="Gill Sans" pitchFamily="88" charset="0"/>
        </a:defRPr>
      </a:lvl9pPr>
    </p:titleStyle>
    <p:bodyStyle>
      <a:lvl1pPr marL="342900" indent="-3429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74" charset="-128"/>
          <a:cs typeface="ＭＳ Ｐゴシック" pitchFamily="74" charset="-128"/>
          <a:sym typeface="Gill Sans" pitchFamily="47" charset="0"/>
        </a:defRPr>
      </a:lvl1pPr>
      <a:lvl2pPr marL="742950" indent="-28575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47" charset="0"/>
        </a:defRPr>
      </a:lvl2pPr>
      <a:lvl3pPr marL="11430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47" charset="0"/>
        </a:defRPr>
      </a:lvl3pPr>
      <a:lvl4pPr marL="16002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47" charset="0"/>
        </a:defRPr>
      </a:lvl4pPr>
      <a:lvl5pPr marL="2057400" indent="-228600" algn="ctr" defTabSz="642938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47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88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88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88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ＭＳ Ｐゴシック" pitchFamily="88" charset="-128"/>
          <a:sym typeface="Gill Sans" pitchFamily="8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-14288" y="4441825"/>
            <a:ext cx="9228138" cy="2416175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622300" y="4681538"/>
            <a:ext cx="5165725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>
              <a:lnSpc>
                <a:spcPct val="80000"/>
              </a:lnSpc>
            </a:pPr>
            <a:r>
              <a:rPr lang="en-US" sz="4600" b="1">
                <a:solidFill>
                  <a:schemeClr val="tx1"/>
                </a:solidFill>
                <a:latin typeface="Felix Titling" pitchFamily="82" charset="0"/>
                <a:cs typeface="Arial" charset="0"/>
                <a:sym typeface="Arial" charset="0"/>
              </a:rPr>
              <a:t>UNIVERSITY OF PORTO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464" y="5589240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12"/>
          <p:cNvSpPr>
            <a:spLocks/>
          </p:cNvSpPr>
          <p:nvPr/>
        </p:nvSpPr>
        <p:spPr bwMode="auto">
          <a:xfrm>
            <a:off x="636588" y="5908675"/>
            <a:ext cx="49482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>
              <a:lnSpc>
                <a:spcPct val="80000"/>
              </a:lnSpc>
            </a:pPr>
            <a:r>
              <a:rPr lang="en-US" sz="3500">
                <a:solidFill>
                  <a:schemeClr val="tx1"/>
                </a:solidFill>
                <a:latin typeface="Georgia" pitchFamily="18" charset="0"/>
                <a:cs typeface="Arial" charset="0"/>
                <a:sym typeface="Arial" charset="0"/>
              </a:rPr>
              <a:t>Portugal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0 Queima"/>
          <p:cNvPicPr>
            <a:picLocks noChangeAspect="1" noChangeArrowheads="1"/>
          </p:cNvPicPr>
          <p:nvPr/>
        </p:nvPicPr>
        <p:blipFill>
          <a:blip r:embed="rId3"/>
          <a:srcRect t="3767" r="3967" b="3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0" y="4441825"/>
            <a:ext cx="914400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/>
          </p:cNvSpPr>
          <p:nvPr/>
        </p:nvSpPr>
        <p:spPr bwMode="auto">
          <a:xfrm>
            <a:off x="457200" y="4483100"/>
            <a:ext cx="7943850" cy="2527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800" b="1">
                <a:latin typeface="Georgia" pitchFamily="18" charset="0"/>
              </a:rPr>
              <a:t>Foreign students by origin (2011)</a:t>
            </a:r>
          </a:p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400">
                <a:latin typeface="Georgia" pitchFamily="18" charset="0"/>
              </a:rPr>
              <a:t>287    	Africa			1.339	Europe			</a:t>
            </a:r>
          </a:p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400">
                <a:latin typeface="Georgia" pitchFamily="18" charset="0"/>
              </a:rPr>
              <a:t>256	   	Asia				4		Oceania			</a:t>
            </a:r>
          </a:p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400">
                <a:latin typeface="Georgia" pitchFamily="18" charset="0"/>
              </a:rPr>
              <a:t>1.498	Americas		</a:t>
            </a:r>
          </a:p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400">
                <a:latin typeface="Georgia" pitchFamily="18" charset="0"/>
              </a:rPr>
              <a:t>	</a:t>
            </a:r>
          </a:p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400">
                <a:latin typeface="Georgia" pitchFamily="18" charset="0"/>
              </a:rPr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DSC_0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9823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/>
          </p:cNvSpPr>
          <p:nvPr/>
        </p:nvSpPr>
        <p:spPr bwMode="auto">
          <a:xfrm>
            <a:off x="0" y="2362200"/>
            <a:ext cx="9786938" cy="44958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pt-PT"/>
          </a:p>
        </p:txBody>
      </p:sp>
      <p:sp>
        <p:nvSpPr>
          <p:cNvPr id="1029" name="Text Box 4"/>
          <p:cNvSpPr txBox="1">
            <a:spLocks/>
          </p:cNvSpPr>
          <p:nvPr/>
        </p:nvSpPr>
        <p:spPr bwMode="auto">
          <a:xfrm>
            <a:off x="100013" y="2509838"/>
            <a:ext cx="2743200" cy="4090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>
              <a:lnSpc>
                <a:spcPct val="95000"/>
              </a:lnSpc>
              <a:spcBef>
                <a:spcPct val="15000"/>
              </a:spcBef>
            </a:pPr>
            <a:r>
              <a:rPr lang="en-US" sz="2400" b="1">
                <a:latin typeface="Georgia" pitchFamily="18" charset="0"/>
              </a:rPr>
              <a:t>1442 agreements and partnerships with HEIs and Research Centres from 110 countries:</a:t>
            </a:r>
          </a:p>
          <a:p>
            <a:pPr algn="ctr" defTabSz="642938">
              <a:lnSpc>
                <a:spcPct val="95000"/>
              </a:lnSpc>
              <a:spcBef>
                <a:spcPct val="15000"/>
              </a:spcBef>
            </a:pPr>
            <a:endParaRPr lang="en-US" sz="2400" b="1">
              <a:latin typeface="Georgia" pitchFamily="18" charset="0"/>
            </a:endParaRPr>
          </a:p>
          <a:p>
            <a:pPr algn="ctr" defTabSz="642938">
              <a:lnSpc>
                <a:spcPct val="95000"/>
              </a:lnSpc>
              <a:spcBef>
                <a:spcPct val="15000"/>
              </a:spcBef>
            </a:pPr>
            <a:r>
              <a:rPr lang="en-US" sz="2400">
                <a:latin typeface="Georgia" pitchFamily="18" charset="0"/>
              </a:rPr>
              <a:t>Erasmus Agr.:  494 Bilateral Agr.:  206</a:t>
            </a:r>
          </a:p>
          <a:p>
            <a:pPr algn="ctr" defTabSz="642938">
              <a:lnSpc>
                <a:spcPct val="95000"/>
              </a:lnSpc>
              <a:spcBef>
                <a:spcPct val="15000"/>
              </a:spcBef>
            </a:pPr>
            <a:r>
              <a:rPr lang="en-US" sz="2400">
                <a:latin typeface="Georgia" pitchFamily="18" charset="0"/>
              </a:rPr>
              <a:t>Inter. Projects: 742 </a:t>
            </a:r>
          </a:p>
        </p:txBody>
      </p:sp>
      <p:pic>
        <p:nvPicPr>
          <p:cNvPr id="1030" name="Picture 5" descr="spaceball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2835275" y="2509838"/>
          <a:ext cx="6308725" cy="4343400"/>
        </p:xfrm>
        <a:graphic>
          <a:graphicData uri="http://schemas.openxmlformats.org/presentationml/2006/ole">
            <p:oleObj spid="_x0000_s1029" name="Document" r:id="rId6" imgW="5816386" imgH="6273569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3"/>
          <a:srcRect l="3546" r="14403" b="5939"/>
          <a:stretch>
            <a:fillRect/>
          </a:stretch>
        </p:blipFill>
        <p:spPr bwMode="auto">
          <a:xfrm>
            <a:off x="0" y="-160338"/>
            <a:ext cx="9144000" cy="701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pt-PT"/>
          </a:p>
        </p:txBody>
      </p:sp>
      <p:sp>
        <p:nvSpPr>
          <p:cNvPr id="22533" name="Text Box 4"/>
          <p:cNvSpPr txBox="1">
            <a:spLocks/>
          </p:cNvSpPr>
          <p:nvPr/>
        </p:nvSpPr>
        <p:spPr bwMode="auto">
          <a:xfrm>
            <a:off x="176213" y="4603750"/>
            <a:ext cx="8434387" cy="164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>
              <a:lnSpc>
                <a:spcPct val="95000"/>
              </a:lnSpc>
              <a:spcBef>
                <a:spcPct val="15000"/>
              </a:spcBef>
            </a:pPr>
            <a:r>
              <a:rPr lang="en-US" sz="3600" b="1">
                <a:latin typeface="Georgia" pitchFamily="18" charset="0"/>
              </a:rPr>
              <a:t>Cooperation in Higher Education</a:t>
            </a:r>
          </a:p>
          <a:p>
            <a:pPr defTabSz="642938">
              <a:lnSpc>
                <a:spcPct val="95000"/>
              </a:lnSpc>
              <a:spcBef>
                <a:spcPct val="15000"/>
              </a:spcBef>
            </a:pPr>
            <a:r>
              <a:rPr lang="en-US" sz="3600" b="1">
                <a:latin typeface="Georgia" pitchFamily="18" charset="0"/>
              </a:rPr>
              <a:t>Erasmus Mundus</a:t>
            </a:r>
          </a:p>
          <a:p>
            <a:pPr algn="ctr" defTabSz="642938">
              <a:lnSpc>
                <a:spcPct val="95000"/>
              </a:lnSpc>
              <a:spcBef>
                <a:spcPct val="15000"/>
              </a:spcBef>
            </a:pPr>
            <a:endParaRPr lang="en-US" sz="2600" b="1">
              <a:latin typeface="Georgia" pitchFamily="18" charset="0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09 FLUP e resid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" y="-27384"/>
            <a:ext cx="9156701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pt-PT"/>
          </a:p>
        </p:txBody>
      </p:sp>
      <p:sp>
        <p:nvSpPr>
          <p:cNvPr id="23557" name="Rectangle 3"/>
          <p:cNvSpPr>
            <a:spLocks/>
          </p:cNvSpPr>
          <p:nvPr/>
        </p:nvSpPr>
        <p:spPr bwMode="auto">
          <a:xfrm>
            <a:off x="-23813" y="3789363"/>
            <a:ext cx="9059863" cy="3068637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/>
            <a:endParaRPr lang="pt-PT"/>
          </a:p>
        </p:txBody>
      </p:sp>
      <p:sp>
        <p:nvSpPr>
          <p:cNvPr id="21510" name="Text Box 4"/>
          <p:cNvSpPr txBox="1">
            <a:spLocks/>
          </p:cNvSpPr>
          <p:nvPr/>
        </p:nvSpPr>
        <p:spPr bwMode="auto">
          <a:xfrm>
            <a:off x="-44451" y="3501008"/>
            <a:ext cx="9224963" cy="337661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txBody>
          <a:bodyPr lIns="64291" tIns="32146" rIns="64291" bIns="32146">
            <a:spAutoFit/>
          </a:bodyPr>
          <a:lstStyle>
            <a:lvl1pPr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1pPr>
            <a:lvl2pPr marL="742950" indent="-28575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2pPr>
            <a:lvl3pPr marL="11430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3pPr>
            <a:lvl4pPr marL="16002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4pPr>
            <a:lvl5pPr marL="20574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b="1" dirty="0" smtClean="0">
                <a:latin typeface="Georgia" pitchFamily="18" charset="0"/>
              </a:rPr>
              <a:t>	</a:t>
            </a:r>
            <a:r>
              <a:rPr lang="en-US" sz="3200" b="1" dirty="0" smtClean="0">
                <a:latin typeface="Georgia" pitchFamily="18" charset="0"/>
              </a:rPr>
              <a:t>  7 </a:t>
            </a:r>
            <a:r>
              <a:rPr lang="en-US" sz="2000" b="1" dirty="0" smtClean="0">
                <a:latin typeface="Georgia" pitchFamily="18" charset="0"/>
              </a:rPr>
              <a:t>Projects coordinated by U.Porto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dirty="0" smtClean="0"/>
              <a:t>	</a:t>
            </a:r>
            <a:r>
              <a:rPr lang="en-US" sz="2000" dirty="0" smtClean="0">
                <a:latin typeface="Georgia" pitchFamily="18" charset="0"/>
              </a:rPr>
              <a:t>- Project </a:t>
            </a:r>
            <a:r>
              <a:rPr lang="en-US" sz="2000" b="1" dirty="0" smtClean="0">
                <a:latin typeface="Georgia" pitchFamily="18" charset="0"/>
              </a:rPr>
              <a:t>MUNDUS ACP</a:t>
            </a:r>
            <a:r>
              <a:rPr lang="en-US" sz="2000" dirty="0" smtClean="0">
                <a:latin typeface="Georgia" pitchFamily="18" charset="0"/>
              </a:rPr>
              <a:t>: ACP countries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	- Project </a:t>
            </a:r>
            <a:r>
              <a:rPr lang="en-US" sz="2000" b="1" dirty="0" smtClean="0">
                <a:latin typeface="Georgia" pitchFamily="18" charset="0"/>
              </a:rPr>
              <a:t>MUNDUS ACPII</a:t>
            </a:r>
            <a:r>
              <a:rPr lang="en-US" sz="2000" dirty="0" smtClean="0">
                <a:latin typeface="Georgia" pitchFamily="18" charset="0"/>
              </a:rPr>
              <a:t>: ACP countries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	- Project </a:t>
            </a:r>
            <a:r>
              <a:rPr lang="en-US" sz="2000" b="1" dirty="0" smtClean="0">
                <a:latin typeface="Georgia" pitchFamily="18" charset="0"/>
              </a:rPr>
              <a:t>ANGLE</a:t>
            </a:r>
            <a:r>
              <a:rPr lang="en-US" sz="2000" dirty="0" smtClean="0">
                <a:latin typeface="Georgia" pitchFamily="18" charset="0"/>
              </a:rPr>
              <a:t>:  ACP  countries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	- Project </a:t>
            </a:r>
            <a:r>
              <a:rPr lang="pt-PT" sz="2000" b="1" dirty="0" smtClean="0">
                <a:latin typeface="Georgia" pitchFamily="18" charset="0"/>
              </a:rPr>
              <a:t>EURO BRAZILIAN WINDOWS</a:t>
            </a:r>
            <a:r>
              <a:rPr lang="pt-PT" sz="2000" dirty="0" smtClean="0">
                <a:latin typeface="Georgia" pitchFamily="18" charset="0"/>
              </a:rPr>
              <a:t>:  </a:t>
            </a:r>
            <a:r>
              <a:rPr lang="pt-PT" sz="2000" dirty="0" err="1" smtClean="0">
                <a:latin typeface="Georgia" pitchFamily="18" charset="0"/>
              </a:rPr>
              <a:t>Brazil</a:t>
            </a:r>
            <a:endParaRPr lang="en-US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dirty="0" smtClean="0">
                <a:latin typeface="Georgia" pitchFamily="18" charset="0"/>
              </a:rPr>
              <a:t>	- Project </a:t>
            </a:r>
            <a:r>
              <a:rPr lang="pt-PT" sz="2000" b="1" dirty="0" smtClean="0">
                <a:latin typeface="Georgia" pitchFamily="18" charset="0"/>
              </a:rPr>
              <a:t>EURO BRAZILIAN WINDOWS II</a:t>
            </a:r>
            <a:r>
              <a:rPr lang="pt-PT" sz="2000" dirty="0" smtClean="0">
                <a:latin typeface="Georgia" pitchFamily="18" charset="0"/>
              </a:rPr>
              <a:t>:  </a:t>
            </a:r>
            <a:r>
              <a:rPr lang="pt-PT" sz="2000" dirty="0" err="1" smtClean="0">
                <a:latin typeface="Georgia" pitchFamily="18" charset="0"/>
              </a:rPr>
              <a:t>Brazil</a:t>
            </a:r>
            <a:endParaRPr lang="pt-PT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2000" dirty="0" smtClean="0">
                <a:latin typeface="Georgia" pitchFamily="18" charset="0"/>
              </a:rPr>
              <a:t>	- Project </a:t>
            </a:r>
            <a:r>
              <a:rPr lang="pt-PT" sz="2000" b="1" dirty="0" smtClean="0">
                <a:latin typeface="Georgia" pitchFamily="18" charset="0"/>
              </a:rPr>
              <a:t>MUNDUS 17</a:t>
            </a:r>
            <a:r>
              <a:rPr lang="pt-PT" sz="2000" dirty="0" smtClean="0">
                <a:latin typeface="Georgia" pitchFamily="18" charset="0"/>
              </a:rPr>
              <a:t>:  </a:t>
            </a:r>
            <a:r>
              <a:rPr lang="pt-PT" sz="2000" dirty="0" err="1" smtClean="0">
                <a:latin typeface="Georgia" pitchFamily="18" charset="0"/>
              </a:rPr>
              <a:t>Brazil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Paraguay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and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Uruguay</a:t>
            </a:r>
            <a:endParaRPr lang="pt-PT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2000" dirty="0" smtClean="0">
                <a:latin typeface="Georgia" pitchFamily="18" charset="0"/>
              </a:rPr>
              <a:t>	- Project </a:t>
            </a:r>
            <a:r>
              <a:rPr lang="pt-PT" sz="2000" b="1" dirty="0" smtClean="0">
                <a:latin typeface="Georgia" pitchFamily="18" charset="0"/>
              </a:rPr>
              <a:t>BABEL</a:t>
            </a:r>
            <a:r>
              <a:rPr lang="pt-PT" sz="2000" dirty="0" smtClean="0">
                <a:latin typeface="Georgia" pitchFamily="18" charset="0"/>
              </a:rPr>
              <a:t>: </a:t>
            </a:r>
            <a:r>
              <a:rPr lang="pt-PT" sz="2000" dirty="0" err="1" smtClean="0">
                <a:latin typeface="Georgia" pitchFamily="18" charset="0"/>
              </a:rPr>
              <a:t>Brazil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Bolivia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Ecuador</a:t>
            </a:r>
            <a:r>
              <a:rPr lang="pt-PT" sz="2000" dirty="0" smtClean="0">
                <a:latin typeface="Georgia" pitchFamily="18" charset="0"/>
              </a:rPr>
              <a:t>, Peru, </a:t>
            </a:r>
            <a:r>
              <a:rPr lang="pt-PT" sz="2000" dirty="0" err="1" smtClean="0">
                <a:latin typeface="Georgia" pitchFamily="18" charset="0"/>
              </a:rPr>
              <a:t>Paraguay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Uruguay</a:t>
            </a:r>
            <a:endParaRPr lang="pt-PT" sz="20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23559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75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9300" y="53006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09 FLUP e resid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" y="-27384"/>
            <a:ext cx="9156701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pt-PT"/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/>
            <a:endParaRPr lang="pt-PT"/>
          </a:p>
        </p:txBody>
      </p:sp>
      <p:sp>
        <p:nvSpPr>
          <p:cNvPr id="24582" name="Rectangle 3"/>
          <p:cNvSpPr>
            <a:spLocks/>
          </p:cNvSpPr>
          <p:nvPr/>
        </p:nvSpPr>
        <p:spPr bwMode="auto">
          <a:xfrm>
            <a:off x="0" y="2520950"/>
            <a:ext cx="9144000" cy="433705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/>
            <a:endParaRPr lang="pt-PT"/>
          </a:p>
        </p:txBody>
      </p:sp>
      <p:sp>
        <p:nvSpPr>
          <p:cNvPr id="22535" name="Text Box 4"/>
          <p:cNvSpPr txBox="1">
            <a:spLocks/>
          </p:cNvSpPr>
          <p:nvPr/>
        </p:nvSpPr>
        <p:spPr bwMode="auto">
          <a:xfrm>
            <a:off x="0" y="2420938"/>
            <a:ext cx="9172575" cy="440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1pPr>
            <a:lvl2pPr marL="742950" indent="-28575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2pPr>
            <a:lvl3pPr marL="11430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3pPr>
            <a:lvl4pPr marL="16002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4pPr>
            <a:lvl5pPr marL="20574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b="1" dirty="0" smtClean="0">
                <a:latin typeface="Georgia" pitchFamily="18" charset="0"/>
              </a:rPr>
              <a:t>	 </a:t>
            </a:r>
            <a:r>
              <a:rPr lang="en-US" sz="3200" b="1" dirty="0" smtClean="0">
                <a:latin typeface="Georgia" pitchFamily="18" charset="0"/>
              </a:rPr>
              <a:t> 17 </a:t>
            </a:r>
            <a:r>
              <a:rPr lang="en-US" sz="2000" b="1" dirty="0" smtClean="0">
                <a:latin typeface="Georgia" pitchFamily="18" charset="0"/>
              </a:rPr>
              <a:t>Projects in which U.Porto is partner (1)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endParaRPr lang="en-US" sz="1100" b="1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2000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ARCOIRIS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: Argentina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Politécnico de Torino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Italy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- 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EUROTANGO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: Argentina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Universidad Politécnica de Valencia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EUROTANGO II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: Argentina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Universidade </a:t>
            </a:r>
            <a:r>
              <a:rPr lang="en-US" sz="1800" dirty="0" err="1" smtClean="0">
                <a:solidFill>
                  <a:schemeClr val="tx1"/>
                </a:solidFill>
                <a:latin typeface="Georgia" pitchFamily="18" charset="0"/>
              </a:rPr>
              <a:t>Politécnica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Georgia" pitchFamily="18" charset="0"/>
              </a:rPr>
              <a:t>Valência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endParaRPr lang="en-U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LOT 18</a:t>
            </a:r>
            <a:r>
              <a:rPr lang="en-US" sz="1800" dirty="0" smtClean="0">
                <a:latin typeface="Georgia" pitchFamily="18" charset="0"/>
              </a:rPr>
              <a:t>: México,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latin typeface="Georgia" pitchFamily="18" charset="0"/>
              </a:rPr>
              <a:t>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University</a:t>
            </a:r>
            <a:r>
              <a:rPr lang="pt-PT" sz="1800" dirty="0" smtClean="0">
                <a:latin typeface="Georgia" pitchFamily="18" charset="0"/>
              </a:rPr>
              <a:t> of Groningen (The </a:t>
            </a:r>
            <a:r>
              <a:rPr lang="pt-PT" sz="1800" dirty="0" err="1" smtClean="0">
                <a:latin typeface="Georgia" pitchFamily="18" charset="0"/>
              </a:rPr>
              <a:t>Netherlands</a:t>
            </a:r>
            <a:r>
              <a:rPr lang="pt-PT" sz="1800" dirty="0" smtClean="0">
                <a:latin typeface="Georgia" pitchFamily="18" charset="0"/>
              </a:rPr>
              <a:t>)</a:t>
            </a:r>
            <a:endParaRPr lang="en-US" sz="18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latin typeface="Georgia" pitchFamily="18" charset="0"/>
              </a:rPr>
              <a:t>	- </a:t>
            </a:r>
            <a:r>
              <a:rPr lang="pt-PT" sz="1800" b="1" dirty="0" smtClean="0">
                <a:latin typeface="Georgia" pitchFamily="18" charset="0"/>
              </a:rPr>
              <a:t>LOT 20</a:t>
            </a:r>
            <a:r>
              <a:rPr lang="pt-PT" sz="1800" dirty="0" smtClean="0">
                <a:latin typeface="Georgia" pitchFamily="18" charset="0"/>
              </a:rPr>
              <a:t>: Honduras, Guatemala, </a:t>
            </a:r>
            <a:r>
              <a:rPr lang="pt-PT" sz="1800" dirty="0" err="1" smtClean="0">
                <a:latin typeface="Georgia" pitchFamily="18" charset="0"/>
              </a:rPr>
              <a:t>Nicaragua</a:t>
            </a:r>
            <a:r>
              <a:rPr lang="pt-PT" sz="1800" dirty="0" smtClean="0">
                <a:latin typeface="Georgia" pitchFamily="18" charset="0"/>
              </a:rPr>
              <a:t>, El Salvador </a:t>
            </a:r>
            <a:r>
              <a:rPr lang="pt-PT" sz="1800" dirty="0" err="1" smtClean="0">
                <a:latin typeface="Georgia" pitchFamily="18" charset="0"/>
              </a:rPr>
              <a:t>and</a:t>
            </a:r>
            <a:r>
              <a:rPr lang="pt-PT" sz="1800" dirty="0" smtClean="0">
                <a:latin typeface="Georgia" pitchFamily="18" charset="0"/>
              </a:rPr>
              <a:t> Mexico,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latin typeface="Georgia" pitchFamily="18" charset="0"/>
              </a:rPr>
              <a:t> 	 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University</a:t>
            </a:r>
            <a:r>
              <a:rPr lang="pt-PT" sz="1800" dirty="0" smtClean="0">
                <a:latin typeface="Georgia" pitchFamily="18" charset="0"/>
              </a:rPr>
              <a:t> of Groningen ( The </a:t>
            </a:r>
            <a:r>
              <a:rPr lang="pt-PT" sz="1800" dirty="0" err="1" smtClean="0">
                <a:latin typeface="Georgia" pitchFamily="18" charset="0"/>
              </a:rPr>
              <a:t>Netherlands</a:t>
            </a:r>
            <a:r>
              <a:rPr lang="pt-PT" sz="1800" dirty="0" smtClean="0">
                <a:latin typeface="Georgia" pitchFamily="18" charset="0"/>
              </a:rPr>
              <a:t>)</a:t>
            </a:r>
            <a:endParaRPr lang="en-US" sz="1800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latin typeface="Georgia" pitchFamily="18" charset="0"/>
              </a:rPr>
              <a:t>	- </a:t>
            </a:r>
            <a:r>
              <a:rPr lang="pt-PT" sz="1800" b="1" dirty="0" smtClean="0">
                <a:latin typeface="Georgia" pitchFamily="18" charset="0"/>
              </a:rPr>
              <a:t>COOPEN</a:t>
            </a:r>
            <a:r>
              <a:rPr lang="pt-PT" sz="1800" dirty="0" smtClean="0">
                <a:latin typeface="Georgia" pitchFamily="18" charset="0"/>
              </a:rPr>
              <a:t>: </a:t>
            </a:r>
            <a:r>
              <a:rPr lang="pt-PT" sz="1800" dirty="0" err="1" smtClean="0">
                <a:latin typeface="Georgia" pitchFamily="18" charset="0"/>
              </a:rPr>
              <a:t>Colombia</a:t>
            </a:r>
            <a:r>
              <a:rPr lang="pt-PT" sz="1800" dirty="0" smtClean="0">
                <a:latin typeface="Georgia" pitchFamily="18" charset="0"/>
              </a:rPr>
              <a:t>, Costa Rica, </a:t>
            </a:r>
            <a:r>
              <a:rPr lang="pt-PT" sz="1800" dirty="0" err="1" smtClean="0">
                <a:latin typeface="Georgia" pitchFamily="18" charset="0"/>
              </a:rPr>
              <a:t>Panama</a:t>
            </a:r>
            <a:r>
              <a:rPr lang="pt-PT" sz="1800" dirty="0" smtClean="0"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latin typeface="Georgia" pitchFamily="18" charset="0"/>
              </a:rPr>
              <a:t>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1800" dirty="0" smtClean="0">
                <a:latin typeface="Georgia" pitchFamily="18" charset="0"/>
              </a:rPr>
              <a:t>Universidade </a:t>
            </a:r>
            <a:r>
              <a:rPr lang="en-US" sz="1800" dirty="0" err="1" smtClean="0">
                <a:latin typeface="Georgia" pitchFamily="18" charset="0"/>
              </a:rPr>
              <a:t>Politécnica</a:t>
            </a:r>
            <a:r>
              <a:rPr lang="en-US" sz="1800" dirty="0" smtClean="0">
                <a:latin typeface="Georgia" pitchFamily="18" charset="0"/>
              </a:rPr>
              <a:t> de </a:t>
            </a:r>
            <a:r>
              <a:rPr lang="en-US" sz="1800" dirty="0" err="1" smtClean="0">
                <a:latin typeface="Georgia" pitchFamily="18" charset="0"/>
              </a:rPr>
              <a:t>Valência</a:t>
            </a:r>
            <a:r>
              <a:rPr lang="en-US" sz="1800" dirty="0" smtClean="0">
                <a:latin typeface="Georgia" pitchFamily="18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endParaRPr lang="en-US" sz="1800" b="1" dirty="0" smtClean="0">
              <a:latin typeface="Georgia" pitchFamily="18" charset="0"/>
            </a:endParaRPr>
          </a:p>
        </p:txBody>
      </p:sp>
      <p:pic>
        <p:nvPicPr>
          <p:cNvPr id="24584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09 FLUP e resid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" y="-27384"/>
            <a:ext cx="9156701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/>
          </p:cNvSpPr>
          <p:nvPr/>
        </p:nvSpPr>
        <p:spPr bwMode="auto">
          <a:xfrm>
            <a:off x="0" y="3048000"/>
            <a:ext cx="9144000" cy="38100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/>
            <a:endParaRPr lang="pt-PT"/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0" y="3429000"/>
            <a:ext cx="8991600" cy="34290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/>
            <a:endParaRPr lang="pt-PT"/>
          </a:p>
        </p:txBody>
      </p:sp>
      <p:pic>
        <p:nvPicPr>
          <p:cNvPr id="25606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4"/>
          <p:cNvSpPr txBox="1">
            <a:spLocks/>
          </p:cNvSpPr>
          <p:nvPr/>
        </p:nvSpPr>
        <p:spPr bwMode="auto">
          <a:xfrm>
            <a:off x="-1" y="2319338"/>
            <a:ext cx="9180513" cy="4494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4291" tIns="32146" rIns="64291" bIns="32146">
            <a:spAutoFit/>
          </a:bodyPr>
          <a:lstStyle>
            <a:lvl1pPr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1pPr>
            <a:lvl2pPr marL="742950" indent="-28575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2pPr>
            <a:lvl3pPr marL="11430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3pPr>
            <a:lvl4pPr marL="16002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4pPr>
            <a:lvl5pPr marL="20574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b="1" dirty="0" smtClean="0">
                <a:latin typeface="Georgia" pitchFamily="18" charset="0"/>
              </a:rPr>
              <a:t>	 </a:t>
            </a:r>
            <a:r>
              <a:rPr lang="en-US" sz="3200" b="1" dirty="0" smtClean="0">
                <a:latin typeface="Georgia" pitchFamily="18" charset="0"/>
              </a:rPr>
              <a:t>17 </a:t>
            </a:r>
            <a:r>
              <a:rPr lang="en-US" sz="2000" b="1" dirty="0" smtClean="0">
                <a:latin typeface="Georgia" pitchFamily="18" charset="0"/>
              </a:rPr>
              <a:t>Projects in which U.Porto is partner (2)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endParaRPr lang="en-US" sz="1050" b="1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2400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MUNDUS LINDO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n-US" sz="1800" dirty="0" smtClean="0">
                <a:latin typeface="Georgia" pitchFamily="18" charset="0"/>
              </a:rPr>
              <a:t>Bolivia, Peru, Ecuador, Paraguay, Chile, Brazil and Cuba </a:t>
            </a:r>
            <a:endParaRPr lang="es-E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	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  coordinated by the University of Valladolid (Spain)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LOTUS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:  Cambodia, China, Indonesia, Myanmar, Thailand, Vietnam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	 coordinated by Ghent University (Belgium) 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LOTUS II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:  Cambodia, China, Indonesia, Myanmar, Thailand, Vietnam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	 coordinated by Ghent University (Belgium)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LOTUS III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:  Cambodia, China, Indonesia, Myanmar, Thailand, Vietnam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	 coordinated by Ghent University (Belgium)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TOSCA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: Kazakhstan, Kyrgyzstan, Tajikistan, Turkmen</a:t>
            </a:r>
            <a:r>
              <a:rPr lang="en-US" sz="1800" dirty="0" smtClean="0">
                <a:latin typeface="Georgia" pitchFamily="18" charset="0"/>
              </a:rPr>
              <a:t>istan, Uzbekistan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	 coordinated by Adam Mickiewicz University (Poland)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  <a:latin typeface="Georgia" pitchFamily="18" charset="0"/>
              </a:rPr>
              <a:t>TOSCA II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: Kazakhstan, Kyrgyzstan, Tajikistan, Turkmen</a:t>
            </a:r>
            <a:r>
              <a:rPr lang="en-US" sz="1800" dirty="0" smtClean="0">
                <a:latin typeface="Georgia" pitchFamily="18" charset="0"/>
              </a:rPr>
              <a:t>istan, Uzbekistan</a:t>
            </a: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Georgia" pitchFamily="18" charset="0"/>
              </a:rPr>
              <a:t>	 coordinated by Adam Mickiewicz University (Poland)</a:t>
            </a:r>
            <a:endParaRPr lang="en-US" sz="1800" dirty="0" smtClean="0">
              <a:latin typeface="Georgia" pitchFamily="18" charset="0"/>
            </a:endParaRPr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8050" y="5153025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09 FLUP e residen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1" y="-27384"/>
            <a:ext cx="9156701" cy="60340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0" y="3051175"/>
            <a:ext cx="9144000" cy="380682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/>
            <a:endParaRPr lang="pt-PT"/>
          </a:p>
        </p:txBody>
      </p:sp>
      <p:pic>
        <p:nvPicPr>
          <p:cNvPr id="26628" name="Picture 5" descr="spacebal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42227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4"/>
          <p:cNvSpPr txBox="1">
            <a:spLocks/>
          </p:cNvSpPr>
          <p:nvPr/>
        </p:nvSpPr>
        <p:spPr bwMode="auto">
          <a:xfrm>
            <a:off x="7936" y="3008313"/>
            <a:ext cx="9172576" cy="3876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4291" tIns="32146" rIns="64291" bIns="32146">
            <a:spAutoFit/>
          </a:bodyPr>
          <a:lstStyle>
            <a:lvl1pPr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1pPr>
            <a:lvl2pPr marL="742950" indent="-28575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2pPr>
            <a:lvl3pPr marL="11430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3pPr>
            <a:lvl4pPr marL="16002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4pPr>
            <a:lvl5pPr marL="2057400" indent="-228600" defTabSz="642938" eaLnBrk="0" hangingPunct="0"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pitchFamily="47" charset="0"/>
                <a:ea typeface="ＭＳ Ｐゴシック" pitchFamily="34" charset="-128"/>
                <a:sym typeface="Gill Sans" pitchFamily="47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000" b="1" dirty="0" smtClean="0">
                <a:latin typeface="Georgia" pitchFamily="18" charset="0"/>
              </a:rPr>
              <a:t>	 </a:t>
            </a:r>
            <a:r>
              <a:rPr lang="en-US" sz="3200" b="1" dirty="0" smtClean="0">
                <a:latin typeface="Georgia" pitchFamily="18" charset="0"/>
              </a:rPr>
              <a:t>17 </a:t>
            </a:r>
            <a:r>
              <a:rPr lang="en-US" sz="2000" b="1" dirty="0" smtClean="0">
                <a:latin typeface="Georgia" pitchFamily="18" charset="0"/>
              </a:rPr>
              <a:t>Projects in which U.Porto is partner (3)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defRPr/>
            </a:pPr>
            <a:endParaRPr lang="en-US" sz="800" b="1" dirty="0" smtClean="0"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2400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-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 ALFIHRI: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Algeria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Morocco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Tunisia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Egypt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Libya</a:t>
            </a:r>
            <a:endParaRPr lang="es-E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	 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University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of Deusto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	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- 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GREEN IT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Algeria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Morocco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Tunisia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Egypt</a:t>
            </a:r>
            <a:endParaRPr lang="es-E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	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University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of Vigo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- </a:t>
            </a:r>
            <a:r>
              <a:rPr lang="pt-PT" sz="1800" b="1" dirty="0" smtClean="0">
                <a:solidFill>
                  <a:schemeClr val="tx1"/>
                </a:solidFill>
                <a:latin typeface="Georgia" pitchFamily="18" charset="0"/>
              </a:rPr>
              <a:t>EMINENCE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pt-PT" sz="1800" dirty="0" err="1" smtClean="0">
                <a:solidFill>
                  <a:schemeClr val="tx1"/>
                </a:solidFill>
                <a:latin typeface="Georgia" pitchFamily="18" charset="0"/>
              </a:rPr>
              <a:t>Georgia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pt-PT" sz="1800" dirty="0" err="1" smtClean="0">
                <a:solidFill>
                  <a:schemeClr val="tx1"/>
                </a:solidFill>
                <a:latin typeface="Georgia" pitchFamily="18" charset="0"/>
              </a:rPr>
              <a:t>Armenia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pt-PT" sz="1800" dirty="0" err="1" smtClean="0">
                <a:solidFill>
                  <a:schemeClr val="tx1"/>
                </a:solidFill>
                <a:latin typeface="Georgia" pitchFamily="18" charset="0"/>
              </a:rPr>
              <a:t>Azerbaijan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pt-PT" sz="1800" dirty="0" err="1" smtClean="0">
                <a:solidFill>
                  <a:schemeClr val="tx1"/>
                </a:solidFill>
                <a:latin typeface="Georgia" pitchFamily="18" charset="0"/>
              </a:rPr>
              <a:t>Ukraine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, Moldova, Belarus</a:t>
            </a:r>
            <a:endParaRPr lang="es-E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Adam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Mickiewicz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University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Poland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	- </a:t>
            </a:r>
            <a:r>
              <a:rPr lang="pt-PT" sz="1800" b="1" dirty="0" smtClean="0">
                <a:solidFill>
                  <a:schemeClr val="tx1"/>
                </a:solidFill>
                <a:latin typeface="Georgia" pitchFamily="18" charset="0"/>
              </a:rPr>
              <a:t>INDIA4EU II</a:t>
            </a:r>
            <a:r>
              <a:rPr lang="pt-PT" sz="1800" dirty="0" smtClean="0">
                <a:solidFill>
                  <a:schemeClr val="tx1"/>
                </a:solidFill>
                <a:latin typeface="Georgia" pitchFamily="18" charset="0"/>
              </a:rPr>
              <a:t>: India</a:t>
            </a:r>
            <a:endParaRPr lang="es-ES" sz="1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 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Politécnico de Torino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Italy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defRPr/>
            </a:pP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	-</a:t>
            </a:r>
            <a:r>
              <a:rPr lang="es-ES" sz="1800" b="1" dirty="0" smtClean="0">
                <a:solidFill>
                  <a:schemeClr val="tx1"/>
                </a:solidFill>
                <a:latin typeface="Georgia" pitchFamily="18" charset="0"/>
              </a:rPr>
              <a:t>MOVER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Cambodia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China, P</a:t>
            </a:r>
            <a:r>
              <a:rPr lang="en-US" sz="1800" dirty="0" err="1" smtClean="0">
                <a:solidFill>
                  <a:schemeClr val="tx1"/>
                </a:solidFill>
                <a:latin typeface="Georgia" pitchFamily="18" charset="0"/>
              </a:rPr>
              <a:t>hilippines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, India, Indonesia, Laos, Malasia, 	Vietnam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coordinated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by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the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University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 of Murcia (</a:t>
            </a:r>
            <a:r>
              <a:rPr lang="es-ES" sz="1800" dirty="0" err="1" smtClean="0">
                <a:solidFill>
                  <a:schemeClr val="tx1"/>
                </a:solidFill>
                <a:latin typeface="Georgia" pitchFamily="18" charset="0"/>
              </a:rPr>
              <a:t>Spain</a:t>
            </a:r>
            <a:r>
              <a:rPr lang="es-ES" sz="1800" dirty="0" smtClean="0">
                <a:solidFill>
                  <a:schemeClr val="tx1"/>
                </a:solidFill>
                <a:latin typeface="Georgia" pitchFamily="18" charset="0"/>
              </a:rPr>
              <a:t>)</a:t>
            </a:r>
            <a:endParaRPr lang="pt-PT" sz="18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9300" y="50085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52578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pt-PT" sz="1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pt-PT" sz="2300" b="1" dirty="0" smtClean="0">
                <a:solidFill>
                  <a:srgbClr val="002060"/>
                </a:solidFill>
              </a:rPr>
              <a:t>	</a:t>
            </a:r>
            <a:r>
              <a:rPr lang="pt-PT" sz="2400" b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pt-PT" sz="2400" b="1" dirty="0" smtClean="0">
                <a:solidFill>
                  <a:srgbClr val="002060"/>
                </a:solidFill>
              </a:rPr>
              <a:t>	</a:t>
            </a:r>
            <a:endParaRPr lang="pt-PT" sz="2300" dirty="0"/>
          </a:p>
          <a:p>
            <a:pPr algn="just">
              <a:buNone/>
            </a:pPr>
            <a:endParaRPr lang="pt-PT" sz="2300" dirty="0" smtClean="0"/>
          </a:p>
          <a:p>
            <a:pPr algn="just">
              <a:buNone/>
            </a:pPr>
            <a:endParaRPr lang="pt-PT" sz="2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197275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800" dirty="0">
                <a:latin typeface="Georgia" pitchFamily="18" charset="0"/>
              </a:rPr>
              <a:t>As </a:t>
            </a:r>
            <a:r>
              <a:rPr lang="pt-PT" sz="1800" dirty="0" err="1">
                <a:latin typeface="Georgia" pitchFamily="18" charset="0"/>
              </a:rPr>
              <a:t>host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institution</a:t>
            </a:r>
            <a:r>
              <a:rPr lang="pt-PT" sz="1800" dirty="0">
                <a:latin typeface="Georgia" pitchFamily="18" charset="0"/>
              </a:rPr>
              <a:t>, U.Porto </a:t>
            </a:r>
            <a:r>
              <a:rPr lang="pt-PT" sz="1800" dirty="0" err="1" smtClean="0">
                <a:latin typeface="Georgia" pitchFamily="18" charset="0"/>
              </a:rPr>
              <a:t>provides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full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support</a:t>
            </a:r>
            <a:r>
              <a:rPr lang="pt-PT" sz="1800" dirty="0">
                <a:latin typeface="Georgia" pitchFamily="18" charset="0"/>
              </a:rPr>
              <a:t> to </a:t>
            </a:r>
            <a:r>
              <a:rPr lang="pt-PT" sz="1800" dirty="0" err="1">
                <a:latin typeface="Georgia" pitchFamily="18" charset="0"/>
              </a:rPr>
              <a:t>all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the</a:t>
            </a:r>
            <a:r>
              <a:rPr lang="pt-PT" sz="1800" dirty="0">
                <a:latin typeface="Georgia" pitchFamily="18" charset="0"/>
              </a:rPr>
              <a:t> Erasmus Mundus </a:t>
            </a:r>
            <a:r>
              <a:rPr lang="pt-PT" sz="1800" dirty="0" err="1">
                <a:latin typeface="Georgia" pitchFamily="18" charset="0"/>
              </a:rPr>
              <a:t>mobility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flows</a:t>
            </a:r>
            <a:r>
              <a:rPr lang="pt-PT" sz="1800" dirty="0">
                <a:latin typeface="Georgia" pitchFamily="18" charset="0"/>
              </a:rPr>
              <a:t>:</a:t>
            </a:r>
          </a:p>
          <a:p>
            <a:pPr algn="just"/>
            <a:endParaRPr lang="pt-PT" sz="1800" dirty="0">
              <a:latin typeface="Georgia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800" dirty="0" smtClean="0">
                <a:latin typeface="Georgia" pitchFamily="18" charset="0"/>
              </a:rPr>
              <a:t>Visa </a:t>
            </a:r>
            <a:r>
              <a:rPr lang="pt-PT" sz="1800" dirty="0" err="1">
                <a:latin typeface="Georgia" pitchFamily="18" charset="0"/>
              </a:rPr>
              <a:t>issue</a:t>
            </a:r>
            <a:r>
              <a:rPr lang="pt-PT" sz="1800" dirty="0">
                <a:latin typeface="Georgia" pitchFamily="18" charset="0"/>
              </a:rPr>
              <a:t> (</a:t>
            </a:r>
            <a:r>
              <a:rPr lang="pt-PT" sz="1800" dirty="0" err="1">
                <a:latin typeface="Georgia" pitchFamily="18" charset="0"/>
              </a:rPr>
              <a:t>close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contact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with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Consulates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and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smtClean="0">
                <a:latin typeface="Georgia" pitchFamily="18" charset="0"/>
              </a:rPr>
              <a:t>Portuguese  </a:t>
            </a:r>
            <a:r>
              <a:rPr lang="pt-PT" sz="1800" dirty="0" err="1" smtClean="0">
                <a:latin typeface="Georgia" pitchFamily="18" charset="0"/>
              </a:rPr>
              <a:t>Immigration</a:t>
            </a:r>
            <a:r>
              <a:rPr lang="pt-PT" sz="1800" dirty="0" smtClean="0">
                <a:latin typeface="Georgia" pitchFamily="18" charset="0"/>
              </a:rPr>
              <a:t> Office)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800" dirty="0" err="1" smtClean="0">
                <a:latin typeface="Georgia" pitchFamily="18" charset="0"/>
              </a:rPr>
              <a:t>Preparation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>
                <a:latin typeface="Georgia" pitchFamily="18" charset="0"/>
              </a:rPr>
              <a:t>of LA (</a:t>
            </a:r>
            <a:r>
              <a:rPr lang="pt-PT" sz="1800" dirty="0" err="1">
                <a:latin typeface="Georgia" pitchFamily="18" charset="0"/>
              </a:rPr>
              <a:t>guidance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regarding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courses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selection</a:t>
            </a:r>
            <a:r>
              <a:rPr lang="pt-PT" sz="1800" dirty="0" smtClean="0">
                <a:latin typeface="Georgia" pitchFamily="18" charset="0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800" dirty="0" err="1" smtClean="0">
                <a:latin typeface="Georgia" pitchFamily="18" charset="0"/>
              </a:rPr>
              <a:t>Accommodation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>
                <a:latin typeface="Georgia" pitchFamily="18" charset="0"/>
              </a:rPr>
              <a:t>(hall of </a:t>
            </a:r>
            <a:r>
              <a:rPr lang="pt-PT" sz="1800" dirty="0" err="1">
                <a:latin typeface="Georgia" pitchFamily="18" charset="0"/>
              </a:rPr>
              <a:t>residence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or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private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with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>
                <a:latin typeface="Georgia" pitchFamily="18" charset="0"/>
              </a:rPr>
              <a:t>special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conditions</a:t>
            </a:r>
            <a:r>
              <a:rPr lang="pt-PT" sz="1800" dirty="0" smtClean="0">
                <a:latin typeface="Georgia" pitchFamily="18" charset="0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800" dirty="0" err="1" smtClean="0">
                <a:latin typeface="Georgia" pitchFamily="18" charset="0"/>
              </a:rPr>
              <a:t>Pre-opening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>
                <a:latin typeface="Georgia" pitchFamily="18" charset="0"/>
              </a:rPr>
              <a:t>of </a:t>
            </a:r>
            <a:r>
              <a:rPr lang="pt-PT" sz="1800" dirty="0" err="1">
                <a:latin typeface="Georgia" pitchFamily="18" charset="0"/>
              </a:rPr>
              <a:t>bank</a:t>
            </a:r>
            <a:r>
              <a:rPr lang="pt-PT" sz="1800" dirty="0"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account</a:t>
            </a:r>
            <a:endParaRPr lang="pt-PT" sz="1800" dirty="0">
              <a:latin typeface="Georgia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1800" dirty="0" err="1" smtClean="0">
                <a:latin typeface="Georgia" pitchFamily="18" charset="0"/>
              </a:rPr>
              <a:t>Close</a:t>
            </a:r>
            <a:r>
              <a:rPr lang="pt-PT" sz="1800" dirty="0" smtClean="0">
                <a:latin typeface="Georgia" pitchFamily="18" charset="0"/>
              </a:rPr>
              <a:t> </a:t>
            </a:r>
            <a:r>
              <a:rPr lang="pt-PT" sz="1800" dirty="0" err="1" smtClean="0">
                <a:latin typeface="Georgia" pitchFamily="18" charset="0"/>
              </a:rPr>
              <a:t>monitoring</a:t>
            </a:r>
            <a:endParaRPr lang="pt-PT" sz="1800" dirty="0">
              <a:latin typeface="Georgia" pitchFamily="18" charset="0"/>
            </a:endParaRPr>
          </a:p>
        </p:txBody>
      </p:sp>
      <p:pic>
        <p:nvPicPr>
          <p:cNvPr id="7" name="Imagem 6" descr="542037_10152093741790284_1629159471_n.jpg"/>
          <p:cNvPicPr>
            <a:picLocks noChangeAspect="1"/>
          </p:cNvPicPr>
          <p:nvPr/>
        </p:nvPicPr>
        <p:blipFill>
          <a:blip r:embed="rId2"/>
          <a:srcRect t="57872" r="33463" b="2677"/>
          <a:stretch>
            <a:fillRect/>
          </a:stretch>
        </p:blipFill>
        <p:spPr>
          <a:xfrm>
            <a:off x="0" y="-27384"/>
            <a:ext cx="9144000" cy="36088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3763" y="3672582"/>
            <a:ext cx="7358062" cy="47649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Support to Erasmus Mundus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0" y="4104456"/>
            <a:ext cx="9144000" cy="285293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err="1" smtClean="0">
                <a:latin typeface="Georgia" pitchFamily="18" charset="0"/>
              </a:rPr>
              <a:t>Support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on</a:t>
            </a:r>
            <a:r>
              <a:rPr lang="pt-PT" sz="2000" dirty="0" smtClean="0">
                <a:latin typeface="Georgia" pitchFamily="18" charset="0"/>
              </a:rPr>
              <a:t> arrival (</a:t>
            </a:r>
            <a:r>
              <a:rPr lang="pt-PT" sz="2000" dirty="0" err="1" smtClean="0">
                <a:latin typeface="Georgia" pitchFamily="18" charset="0"/>
              </a:rPr>
              <a:t>airport</a:t>
            </a:r>
            <a:r>
              <a:rPr lang="pt-PT" sz="2000" dirty="0" smtClean="0">
                <a:latin typeface="Georgia" pitchFamily="18" charset="0"/>
              </a:rPr>
              <a:t> pick-up, </a:t>
            </a:r>
            <a:r>
              <a:rPr lang="pt-PT" sz="2000" dirty="0" err="1" smtClean="0">
                <a:latin typeface="Georgia" pitchFamily="18" charset="0"/>
              </a:rPr>
              <a:t>support</a:t>
            </a:r>
            <a:r>
              <a:rPr lang="pt-PT" sz="2000" dirty="0" smtClean="0">
                <a:latin typeface="Georgia" pitchFamily="18" charset="0"/>
              </a:rPr>
              <a:t> in </a:t>
            </a:r>
            <a:r>
              <a:rPr lang="pt-PT" sz="2000" dirty="0" err="1" smtClean="0">
                <a:latin typeface="Georgia" pitchFamily="18" charset="0"/>
              </a:rPr>
              <a:t>administrative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issues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such</a:t>
            </a:r>
            <a:r>
              <a:rPr lang="pt-PT" sz="2000" dirty="0" smtClean="0">
                <a:latin typeface="Georgia" pitchFamily="18" charset="0"/>
              </a:rPr>
              <a:t> as </a:t>
            </a:r>
            <a:r>
              <a:rPr lang="pt-PT" sz="2000" dirty="0" err="1" smtClean="0">
                <a:latin typeface="Georgia" pitchFamily="18" charset="0"/>
              </a:rPr>
              <a:t>immigration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office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bank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residence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faculty</a:t>
            </a:r>
            <a:r>
              <a:rPr lang="pt-PT" sz="2000" dirty="0" smtClean="0">
                <a:latin typeface="Georgia" pitchFamily="18" charset="0"/>
              </a:rPr>
              <a:t>, </a:t>
            </a:r>
            <a:r>
              <a:rPr lang="pt-PT" sz="2000" dirty="0" err="1" smtClean="0">
                <a:latin typeface="Georgia" pitchFamily="18" charset="0"/>
              </a:rPr>
              <a:t>language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courses</a:t>
            </a:r>
            <a:r>
              <a:rPr lang="pt-PT" sz="2000" dirty="0" smtClean="0">
                <a:latin typeface="Georgia" pitchFamily="18" charset="0"/>
              </a:rPr>
              <a:t>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err="1" smtClean="0">
                <a:latin typeface="Georgia" pitchFamily="18" charset="0"/>
              </a:rPr>
              <a:t>Welcoming</a:t>
            </a:r>
            <a:r>
              <a:rPr lang="pt-PT" sz="2000" dirty="0" smtClean="0">
                <a:latin typeface="Georgia" pitchFamily="18" charset="0"/>
              </a:rPr>
              <a:t> meeting </a:t>
            </a:r>
            <a:r>
              <a:rPr lang="pt-PT" sz="2000" dirty="0" err="1" smtClean="0">
                <a:latin typeface="Georgia" pitchFamily="18" charset="0"/>
              </a:rPr>
              <a:t>with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practical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information</a:t>
            </a:r>
            <a:endParaRPr lang="pt-PT" sz="20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err="1" smtClean="0">
                <a:latin typeface="Georgia" pitchFamily="18" charset="0"/>
              </a:rPr>
              <a:t>Welcoming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session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especially</a:t>
            </a:r>
            <a:r>
              <a:rPr lang="pt-PT" sz="2000" dirty="0" smtClean="0">
                <a:latin typeface="Georgia" pitchFamily="18" charset="0"/>
              </a:rPr>
              <a:t> to E. Mundus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err="1" smtClean="0">
                <a:latin typeface="Georgia" pitchFamily="18" charset="0"/>
              </a:rPr>
              <a:t>Welcoming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session</a:t>
            </a:r>
            <a:r>
              <a:rPr lang="pt-PT" sz="2000" dirty="0" smtClean="0">
                <a:latin typeface="Georgia" pitchFamily="18" charset="0"/>
              </a:rPr>
              <a:t> to </a:t>
            </a:r>
            <a:r>
              <a:rPr lang="pt-PT" sz="2000" dirty="0" err="1" smtClean="0">
                <a:latin typeface="Georgia" pitchFamily="18" charset="0"/>
              </a:rPr>
              <a:t>all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foreign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students</a:t>
            </a:r>
            <a:endParaRPr lang="pt-PT" sz="2000" dirty="0" smtClean="0">
              <a:latin typeface="Georgia" pitchFamily="18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smtClean="0">
                <a:latin typeface="Georgia" pitchFamily="18" charset="0"/>
              </a:rPr>
              <a:t>Cultural </a:t>
            </a:r>
            <a:r>
              <a:rPr lang="pt-PT" sz="2000" dirty="0" err="1" smtClean="0">
                <a:latin typeface="Georgia" pitchFamily="18" charset="0"/>
              </a:rPr>
              <a:t>and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integration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activities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promoted</a:t>
            </a:r>
            <a:r>
              <a:rPr lang="pt-PT" sz="2000" dirty="0" smtClean="0">
                <a:latin typeface="Georgia" pitchFamily="18" charset="0"/>
              </a:rPr>
              <a:t> </a:t>
            </a:r>
            <a:r>
              <a:rPr lang="pt-PT" sz="2000" dirty="0" err="1" smtClean="0">
                <a:latin typeface="Georgia" pitchFamily="18" charset="0"/>
              </a:rPr>
              <a:t>by</a:t>
            </a:r>
            <a:r>
              <a:rPr lang="pt-PT" sz="2000" dirty="0" smtClean="0">
                <a:latin typeface="Georgia" pitchFamily="18" charset="0"/>
              </a:rPr>
              <a:t> the International Office </a:t>
            </a:r>
            <a:r>
              <a:rPr lang="pt-PT" sz="2000" dirty="0" err="1" smtClean="0">
                <a:latin typeface="Georgia" pitchFamily="18" charset="0"/>
              </a:rPr>
              <a:t>and</a:t>
            </a:r>
            <a:r>
              <a:rPr lang="pt-PT" sz="2000" dirty="0" smtClean="0">
                <a:latin typeface="Georgia" pitchFamily="18" charset="0"/>
              </a:rPr>
              <a:t> ESN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 smtClean="0">
                <a:latin typeface="Georgia" pitchFamily="18" charset="0"/>
              </a:rPr>
              <a:t>Erasmus Mundus </a:t>
            </a:r>
            <a:r>
              <a:rPr lang="pt-PT" sz="2000" dirty="0" err="1" smtClean="0">
                <a:latin typeface="Georgia" pitchFamily="18" charset="0"/>
              </a:rPr>
              <a:t>buddy-system</a:t>
            </a:r>
            <a:endParaRPr lang="pt-PT" sz="2000" dirty="0">
              <a:latin typeface="Georgia" pitchFamily="18" charset="0"/>
            </a:endParaRPr>
          </a:p>
        </p:txBody>
      </p:sp>
      <p:pic>
        <p:nvPicPr>
          <p:cNvPr id="7" name="Imagem 6" descr="542037_10152093741790284_1629159471_n.jpg"/>
          <p:cNvPicPr>
            <a:picLocks noChangeAspect="1"/>
          </p:cNvPicPr>
          <p:nvPr/>
        </p:nvPicPr>
        <p:blipFill>
          <a:blip r:embed="rId2"/>
          <a:srcRect t="57872" r="33463" b="2677"/>
          <a:stretch>
            <a:fillRect/>
          </a:stretch>
        </p:blipFill>
        <p:spPr>
          <a:xfrm>
            <a:off x="0" y="-27384"/>
            <a:ext cx="9144000" cy="360880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3763" y="3573016"/>
            <a:ext cx="7358062" cy="476498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Support to Erasmus Mundus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/>
          </p:cNvSpPr>
          <p:nvPr/>
        </p:nvSpPr>
        <p:spPr bwMode="auto">
          <a:xfrm>
            <a:off x="2209800" y="2420888"/>
            <a:ext cx="4565650" cy="711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defTabSz="642938"/>
            <a:r>
              <a:rPr lang="pt-PT" sz="4200" b="1" dirty="0" err="1">
                <a:solidFill>
                  <a:schemeClr val="tx1"/>
                </a:solidFill>
                <a:latin typeface="Tahoma" pitchFamily="34" charset="0"/>
              </a:rPr>
              <a:t>www.up.pt</a:t>
            </a:r>
            <a:endParaRPr lang="en-US" sz="42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2209800" y="4076700"/>
            <a:ext cx="41624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  <a:p>
            <a:pPr algn="ctr"/>
            <a:endParaRPr lang="pt-PT" dirty="0" smtClean="0"/>
          </a:p>
          <a:p>
            <a:pPr algn="ctr"/>
            <a:r>
              <a:rPr lang="pt-PT" sz="1800" dirty="0"/>
              <a:t> </a:t>
            </a:r>
            <a:endParaRPr lang="pt-PT" sz="1800" dirty="0" smtClean="0"/>
          </a:p>
          <a:p>
            <a:pPr algn="ctr"/>
            <a:endParaRPr lang="pt-PT" sz="1800" dirty="0"/>
          </a:p>
          <a:p>
            <a:pPr algn="ctr"/>
            <a:r>
              <a:rPr lang="pt-PT" sz="1800" dirty="0" smtClean="0"/>
              <a:t>http://emundus.up.pt</a:t>
            </a:r>
            <a:endParaRPr lang="en-US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bfc0d24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-9525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/>
          </p:cNvSpPr>
          <p:nvPr/>
        </p:nvSpPr>
        <p:spPr bwMode="auto">
          <a:xfrm>
            <a:off x="0" y="5280992"/>
            <a:ext cx="9372599" cy="1676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1950">
              <a:lnSpc>
                <a:spcPct val="80000"/>
              </a:lnSpc>
            </a:pPr>
            <a:r>
              <a:rPr lang="pt-PT" sz="4800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PORTO</a:t>
            </a:r>
            <a:r>
              <a:rPr lang="pt-PT" sz="6000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/>
            </a:r>
            <a:br>
              <a:rPr lang="pt-PT" sz="6000" b="1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</a:br>
            <a:r>
              <a:rPr lang="pt-PT" sz="3200" dirty="0" err="1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one</a:t>
            </a:r>
            <a:r>
              <a:rPr lang="pt-PT" sz="3200" dirty="0" smtClean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of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the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oldest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cities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of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Europe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and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the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second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largest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city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</a:t>
            </a:r>
            <a:r>
              <a:rPr lang="pt-PT" sz="3200" dirty="0" err="1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of</a:t>
            </a:r>
            <a:r>
              <a:rPr lang="pt-PT" sz="3200" dirty="0">
                <a:solidFill>
                  <a:schemeClr val="tx1"/>
                </a:solidFill>
                <a:latin typeface="Georgia" pitchFamily="18" charset="0"/>
                <a:cs typeface="Calibri" pitchFamily="34" charset="0"/>
              </a:rPr>
              <a:t> Portugal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l="23199" t="6889" r="6909" b="16930"/>
          <a:stretch>
            <a:fillRect/>
          </a:stretch>
        </p:blipFill>
        <p:spPr bwMode="auto">
          <a:xfrm>
            <a:off x="-1588" y="-1588"/>
            <a:ext cx="9144001" cy="6858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/>
          </p:cNvSpPr>
          <p:nvPr/>
        </p:nvSpPr>
        <p:spPr bwMode="auto">
          <a:xfrm>
            <a:off x="0" y="4441825"/>
            <a:ext cx="914400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/>
          </p:cNvSpPr>
          <p:nvPr/>
        </p:nvSpPr>
        <p:spPr bwMode="auto">
          <a:xfrm>
            <a:off x="611560" y="4736875"/>
            <a:ext cx="7560839" cy="17884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defTabSz="642938">
              <a:spcBef>
                <a:spcPct val="50000"/>
              </a:spcBef>
            </a:pPr>
            <a:r>
              <a:rPr lang="en-US" sz="2800" dirty="0">
                <a:latin typeface="Georgia" pitchFamily="18" charset="0"/>
              </a:rPr>
              <a:t>With origins dating back to the eighteenth century, the University of Porto is </a:t>
            </a:r>
            <a:r>
              <a:rPr lang="en-US" sz="2800" dirty="0" smtClean="0">
                <a:latin typeface="Georgia" pitchFamily="18" charset="0"/>
              </a:rPr>
              <a:t>the </a:t>
            </a:r>
            <a:r>
              <a:rPr lang="en-US" sz="2800" b="1" dirty="0" smtClean="0">
                <a:latin typeface="Georgia" pitchFamily="18" charset="0"/>
              </a:rPr>
              <a:t>largest</a:t>
            </a:r>
            <a:r>
              <a:rPr lang="en-US" sz="2800" dirty="0" smtClean="0">
                <a:latin typeface="Georgia" pitchFamily="18" charset="0"/>
              </a:rPr>
              <a:t> and one </a:t>
            </a:r>
            <a:r>
              <a:rPr lang="en-US" sz="2800" dirty="0">
                <a:latin typeface="Georgia" pitchFamily="18" charset="0"/>
              </a:rPr>
              <a:t>of the </a:t>
            </a:r>
            <a:r>
              <a:rPr lang="en-US" sz="2800" b="1" dirty="0">
                <a:latin typeface="Georgia" pitchFamily="18" charset="0"/>
              </a:rPr>
              <a:t>oldest and most </a:t>
            </a:r>
            <a:r>
              <a:rPr lang="en-US" sz="2800" b="1" dirty="0" smtClean="0">
                <a:latin typeface="Georgia" pitchFamily="18" charset="0"/>
              </a:rPr>
              <a:t>prestigious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>
                <a:latin typeface="Georgia" pitchFamily="18" charset="0"/>
              </a:rPr>
              <a:t>Higher Education Institutions in Portugal.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a compl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3124200"/>
            <a:ext cx="2794000" cy="1524000"/>
            <a:chOff x="2653" y="2658"/>
            <a:chExt cx="1760" cy="953"/>
          </a:xfrm>
        </p:grpSpPr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2653" y="2658"/>
              <a:ext cx="1225" cy="9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157" name="Text Box 6"/>
            <p:cNvSpPr txBox="1">
              <a:spLocks noChangeArrowheads="1"/>
            </p:cNvSpPr>
            <p:nvPr/>
          </p:nvSpPr>
          <p:spPr bwMode="auto">
            <a:xfrm>
              <a:off x="3742" y="2674"/>
              <a:ext cx="671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Georgia" pitchFamily="18" charset="0"/>
                </a:rPr>
                <a:t>Pole 1</a:t>
              </a:r>
              <a:endParaRPr lang="en-US" b="1">
                <a:latin typeface="Georgia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685800"/>
            <a:ext cx="2711450" cy="1030288"/>
            <a:chOff x="2372" y="1252"/>
            <a:chExt cx="1688" cy="649"/>
          </a:xfrm>
        </p:grpSpPr>
        <p:sp>
          <p:nvSpPr>
            <p:cNvPr id="6154" name="Oval 8"/>
            <p:cNvSpPr>
              <a:spLocks noChangeArrowheads="1"/>
            </p:cNvSpPr>
            <p:nvPr/>
          </p:nvSpPr>
          <p:spPr bwMode="auto">
            <a:xfrm>
              <a:off x="3334" y="1252"/>
              <a:ext cx="726" cy="63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2372" y="1670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PT" b="1">
                  <a:latin typeface="Georgia" pitchFamily="18" charset="0"/>
                </a:rPr>
                <a:t>Pole 2</a:t>
              </a:r>
              <a:endParaRPr lang="en-US" b="1">
                <a:latin typeface="Georgia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3048000"/>
            <a:ext cx="2563813" cy="1055688"/>
            <a:chOff x="993" y="2569"/>
            <a:chExt cx="1615" cy="665"/>
          </a:xfrm>
        </p:grpSpPr>
        <p:sp>
          <p:nvSpPr>
            <p:cNvPr id="6152" name="Oval 11"/>
            <p:cNvSpPr>
              <a:spLocks noChangeArrowheads="1"/>
            </p:cNvSpPr>
            <p:nvPr/>
          </p:nvSpPr>
          <p:spPr bwMode="auto">
            <a:xfrm>
              <a:off x="1791" y="2735"/>
              <a:ext cx="817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153" name="Text Box 12"/>
            <p:cNvSpPr txBox="1">
              <a:spLocks noChangeArrowheads="1"/>
            </p:cNvSpPr>
            <p:nvPr/>
          </p:nvSpPr>
          <p:spPr bwMode="auto">
            <a:xfrm>
              <a:off x="993" y="2569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PT" b="1"/>
                <a:t>Pole</a:t>
              </a:r>
              <a:r>
                <a:rPr lang="pt-PT" b="1">
                  <a:latin typeface="Georgia" pitchFamily="18" charset="0"/>
                </a:rPr>
                <a:t> 3</a:t>
              </a:r>
              <a:endParaRPr lang="en-US" b="1">
                <a:latin typeface="Georgia" pitchFamily="18" charset="0"/>
              </a:endParaRPr>
            </a:p>
          </p:txBody>
        </p:sp>
      </p:grpSp>
      <p:sp>
        <p:nvSpPr>
          <p:cNvPr id="6150" name="Rectangle 3"/>
          <p:cNvSpPr>
            <a:spLocks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6151" name="Text Box 5"/>
          <p:cNvSpPr txBox="1">
            <a:spLocks/>
          </p:cNvSpPr>
          <p:nvPr/>
        </p:nvSpPr>
        <p:spPr bwMode="auto">
          <a:xfrm>
            <a:off x="774700" y="5105400"/>
            <a:ext cx="6988175" cy="1543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>
              <a:spcBef>
                <a:spcPct val="50000"/>
              </a:spcBef>
              <a:tabLst>
                <a:tab pos="565150" algn="l"/>
              </a:tabLst>
            </a:pPr>
            <a:r>
              <a:rPr lang="pt-PT" sz="2400" b="1" dirty="0">
                <a:latin typeface="Georgia" pitchFamily="18" charset="0"/>
              </a:rPr>
              <a:t>3 	</a:t>
            </a:r>
            <a:r>
              <a:rPr lang="pt-PT" sz="2400" b="1" dirty="0" err="1">
                <a:latin typeface="Georgia" pitchFamily="18" charset="0"/>
              </a:rPr>
              <a:t>Campuses</a:t>
            </a:r>
            <a:endParaRPr lang="pt-PT" sz="2400" b="1" dirty="0">
              <a:latin typeface="Georgia" pitchFamily="18" charset="0"/>
            </a:endParaRPr>
          </a:p>
          <a:p>
            <a:pPr defTabSz="642938">
              <a:spcBef>
                <a:spcPct val="50000"/>
              </a:spcBef>
              <a:tabLst>
                <a:tab pos="565150" algn="l"/>
              </a:tabLst>
            </a:pPr>
            <a:r>
              <a:rPr lang="pt-PT" sz="2400" dirty="0">
                <a:latin typeface="Georgia" pitchFamily="18" charset="0"/>
              </a:rPr>
              <a:t>14 	</a:t>
            </a:r>
            <a:r>
              <a:rPr lang="pt-PT" sz="2400" dirty="0" err="1">
                <a:latin typeface="Georgia" pitchFamily="18" charset="0"/>
              </a:rPr>
              <a:t>Faculties</a:t>
            </a:r>
            <a:endParaRPr lang="pt-PT" sz="2400" dirty="0">
              <a:latin typeface="Georgia" pitchFamily="18" charset="0"/>
            </a:endParaRPr>
          </a:p>
          <a:p>
            <a:pPr defTabSz="642938">
              <a:spcBef>
                <a:spcPct val="50000"/>
              </a:spcBef>
              <a:tabLst>
                <a:tab pos="565150" algn="l"/>
              </a:tabLst>
            </a:pPr>
            <a:r>
              <a:rPr lang="pt-PT" sz="2400" dirty="0">
                <a:latin typeface="Georgia" pitchFamily="18" charset="0"/>
              </a:rPr>
              <a:t>1 	</a:t>
            </a:r>
            <a:r>
              <a:rPr lang="pt-PT" sz="2400" dirty="0" err="1">
                <a:latin typeface="Georgia" pitchFamily="18" charset="0"/>
              </a:rPr>
              <a:t>Business</a:t>
            </a:r>
            <a:r>
              <a:rPr lang="pt-PT" sz="2400" dirty="0">
                <a:latin typeface="Georgia" pitchFamily="18" charset="0"/>
              </a:rPr>
              <a:t> </a:t>
            </a:r>
            <a:r>
              <a:rPr lang="pt-PT" sz="2400" dirty="0" err="1">
                <a:latin typeface="Georgia" pitchFamily="18" charset="0"/>
              </a:rPr>
              <a:t>School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CaixaDeTexto 22"/>
          <p:cNvSpPr txBox="1"/>
          <p:nvPr/>
        </p:nvSpPr>
        <p:spPr>
          <a:xfrm>
            <a:off x="0" y="3776840"/>
            <a:ext cx="9144000" cy="3108544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PT" sz="28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Infrastructures</a:t>
            </a:r>
            <a:endParaRPr lang="pt-PT" sz="2800" b="1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11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canteens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+ 1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restaurant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+ 7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snack-bars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+ 1 grill</a:t>
            </a: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9 Halls of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Residence</a:t>
            </a:r>
            <a:endParaRPr lang="pt-PT" sz="2400" b="1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30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Libraries</a:t>
            </a:r>
            <a:endParaRPr lang="pt-PT" sz="2400" b="1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12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Museums</a:t>
            </a:r>
            <a:endParaRPr lang="pt-PT" sz="2400" b="1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E-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Learning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Café</a:t>
            </a: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Sports Centre</a:t>
            </a:r>
          </a:p>
          <a:p>
            <a:pPr>
              <a:defRPr/>
            </a:pP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	Wireless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conection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in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all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the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University’s</a:t>
            </a:r>
            <a:r>
              <a:rPr lang="pt-PT" sz="2400" b="1" dirty="0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pt-PT" sz="2400" b="1" dirty="0" err="1">
                <a:solidFill>
                  <a:srgbClr val="000000"/>
                </a:solidFill>
                <a:latin typeface="Georgia" pitchFamily="18" charset="0"/>
                <a:ea typeface="ＭＳ Ｐゴシック" pitchFamily="34" charset="-128"/>
              </a:rPr>
              <a:t>buildings</a:t>
            </a:r>
            <a:endParaRPr lang="pt-PT" sz="2400" b="1" dirty="0">
              <a:solidFill>
                <a:srgbClr val="000000"/>
              </a:solidFill>
              <a:latin typeface="Georg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DSC_0280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22972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8"/>
          <p:cNvSpPr>
            <a:spLocks/>
          </p:cNvSpPr>
          <p:nvPr/>
        </p:nvSpPr>
        <p:spPr bwMode="auto">
          <a:xfrm>
            <a:off x="0" y="4469209"/>
            <a:ext cx="925252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7" name="Text Box 10"/>
          <p:cNvSpPr txBox="1">
            <a:spLocks/>
          </p:cNvSpPr>
          <p:nvPr/>
        </p:nvSpPr>
        <p:spPr bwMode="auto">
          <a:xfrm>
            <a:off x="774700" y="4554538"/>
            <a:ext cx="6988175" cy="2173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700" b="1">
                <a:latin typeface="Georgia" pitchFamily="18" charset="0"/>
              </a:rPr>
              <a:t>701  Training programmes</a:t>
            </a:r>
            <a:r>
              <a:rPr lang="pt-BR" sz="2400">
                <a:latin typeface="Georgia" pitchFamily="18" charset="0"/>
              </a:rPr>
              <a:t> </a:t>
            </a:r>
          </a:p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000">
                <a:latin typeface="Georgia" pitchFamily="18" charset="0"/>
              </a:rPr>
              <a:t>35	1st Cycle/Degree (BSc) courses</a:t>
            </a:r>
          </a:p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000">
                <a:latin typeface="Georgia" pitchFamily="18" charset="0"/>
              </a:rPr>
              <a:t>18 	Integrated Masters (BSc + MSc) courses</a:t>
            </a:r>
          </a:p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000">
                <a:latin typeface="Georgia" pitchFamily="18" charset="0"/>
              </a:rPr>
              <a:t>135 	2nd Cycle/Masters (MSc) courses</a:t>
            </a:r>
          </a:p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000">
                <a:latin typeface="Georgia" pitchFamily="18" charset="0"/>
              </a:rPr>
              <a:t>89	3rd Cycle/Doctorate (PhD) courses</a:t>
            </a:r>
          </a:p>
          <a:p>
            <a:pPr defTabSz="642938">
              <a:spcBef>
                <a:spcPct val="10000"/>
              </a:spcBef>
              <a:tabLst>
                <a:tab pos="876300" algn="l"/>
              </a:tabLst>
            </a:pPr>
            <a:r>
              <a:rPr lang="pt-BR" sz="2000">
                <a:latin typeface="Georgia" pitchFamily="18" charset="0"/>
              </a:rPr>
              <a:t>399 	Lifelong Education courses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/>
          </p:cNvSpPr>
          <p:nvPr/>
        </p:nvSpPr>
        <p:spPr bwMode="auto">
          <a:xfrm>
            <a:off x="0" y="4478338"/>
            <a:ext cx="914400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3" name="Text Box 15"/>
          <p:cNvSpPr txBox="1">
            <a:spLocks/>
          </p:cNvSpPr>
          <p:nvPr/>
        </p:nvSpPr>
        <p:spPr bwMode="auto">
          <a:xfrm>
            <a:off x="381000" y="4572000"/>
            <a:ext cx="7848600" cy="2195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>
              <a:spcBef>
                <a:spcPct val="50000"/>
              </a:spcBef>
              <a:tabLst>
                <a:tab pos="1443038" algn="l"/>
              </a:tabLst>
            </a:pPr>
            <a:r>
              <a:rPr lang="pt-BR" sz="2800" b="1">
                <a:latin typeface="Georgia" pitchFamily="18" charset="0"/>
              </a:rPr>
              <a:t>31.385	Students</a:t>
            </a:r>
            <a:endParaRPr lang="pt-BR" sz="2800">
              <a:latin typeface="Georgia" pitchFamily="18" charset="0"/>
            </a:endParaRPr>
          </a:p>
          <a:p>
            <a:pPr defTabSz="642938">
              <a:spcBef>
                <a:spcPct val="15000"/>
              </a:spcBef>
              <a:tabLst>
                <a:tab pos="1443038" algn="l"/>
              </a:tabLst>
            </a:pPr>
            <a:r>
              <a:rPr lang="pt-BR" sz="2400">
                <a:latin typeface="Georgia" pitchFamily="18" charset="0"/>
              </a:rPr>
              <a:t>9.697 	1st Cycle/Degree students</a:t>
            </a:r>
          </a:p>
          <a:p>
            <a:pPr defTabSz="642938">
              <a:spcBef>
                <a:spcPct val="15000"/>
              </a:spcBef>
              <a:tabLst>
                <a:tab pos="1443038" algn="l"/>
              </a:tabLst>
            </a:pPr>
            <a:r>
              <a:rPr lang="pt-BR" sz="2400">
                <a:latin typeface="Georgia" pitchFamily="18" charset="0"/>
              </a:rPr>
              <a:t>12.783 	Integrated Master</a:t>
            </a:r>
          </a:p>
          <a:p>
            <a:pPr defTabSz="642938">
              <a:spcBef>
                <a:spcPct val="15000"/>
              </a:spcBef>
              <a:tabLst>
                <a:tab pos="1443038" algn="l"/>
              </a:tabLst>
            </a:pPr>
            <a:r>
              <a:rPr lang="pt-BR" sz="2400">
                <a:latin typeface="Georgia" pitchFamily="18" charset="0"/>
              </a:rPr>
              <a:t>5.640 	2nd Cycle/Master</a:t>
            </a:r>
          </a:p>
          <a:p>
            <a:pPr defTabSz="642938">
              <a:spcBef>
                <a:spcPct val="15000"/>
              </a:spcBef>
              <a:tabLst>
                <a:tab pos="1443038" algn="l"/>
              </a:tabLst>
            </a:pPr>
            <a:r>
              <a:rPr lang="pt-BR" sz="2400">
                <a:latin typeface="Georgia" pitchFamily="18" charset="0"/>
              </a:rPr>
              <a:t>2.923	3rd Cycle/Doctorate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DSC_0217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b="1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9"/>
          <p:cNvSpPr>
            <a:spLocks/>
          </p:cNvSpPr>
          <p:nvPr/>
        </p:nvSpPr>
        <p:spPr bwMode="auto">
          <a:xfrm>
            <a:off x="0" y="4441825"/>
            <a:ext cx="914400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sp>
        <p:nvSpPr>
          <p:cNvPr id="19460" name="Text Box 4"/>
          <p:cNvSpPr txBox="1">
            <a:spLocks/>
          </p:cNvSpPr>
          <p:nvPr/>
        </p:nvSpPr>
        <p:spPr bwMode="auto">
          <a:xfrm>
            <a:off x="773113" y="4556125"/>
            <a:ext cx="6634162" cy="1527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defTabSz="642938"/>
            <a:r>
              <a:rPr lang="pt-PT" sz="4800" b="1" i="1">
                <a:solidFill>
                  <a:schemeClr val="tx1"/>
                </a:solidFill>
                <a:latin typeface="Georgia" pitchFamily="18" charset="0"/>
              </a:rPr>
              <a:t>International </a:t>
            </a:r>
          </a:p>
          <a:p>
            <a:pPr defTabSz="642938"/>
            <a:r>
              <a:rPr lang="pt-PT" sz="4800" b="1" i="1">
                <a:solidFill>
                  <a:schemeClr val="tx1"/>
                </a:solidFill>
                <a:latin typeface="Georgia" pitchFamily="18" charset="0"/>
              </a:rPr>
              <a:t>Cooperation</a:t>
            </a:r>
            <a:endParaRPr lang="en-US" sz="4800" b="1" i="1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9300" y="5453063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http://farm3.static.flickr.com/2275/2199918727_ae4e4db99f.jpg?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0" y="4613225"/>
            <a:ext cx="9144000" cy="2416175"/>
          </a:xfrm>
          <a:prstGeom prst="rect">
            <a:avLst/>
          </a:prstGeom>
          <a:solidFill>
            <a:schemeClr val="bg1">
              <a:alpha val="85097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t-PT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825" y="5800551"/>
            <a:ext cx="220663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/>
          </p:cNvSpPr>
          <p:nvPr/>
        </p:nvSpPr>
        <p:spPr bwMode="auto">
          <a:xfrm>
            <a:off x="611560" y="4713684"/>
            <a:ext cx="7835900" cy="2171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338" indent="-160338" defTabSz="642938">
              <a:spcBef>
                <a:spcPct val="10000"/>
              </a:spcBef>
              <a:tabLst>
                <a:tab pos="565150" algn="l"/>
              </a:tabLst>
            </a:pPr>
            <a:r>
              <a:rPr lang="pt-BR" sz="2800" b="1" dirty="0">
                <a:latin typeface="Georgia" pitchFamily="18" charset="0"/>
              </a:rPr>
              <a:t>3,380	Foreign students in 2011 </a:t>
            </a:r>
            <a:r>
              <a:rPr lang="pt-BR" sz="1600" b="1" dirty="0">
                <a:latin typeface="Georgia" pitchFamily="18" charset="0"/>
              </a:rPr>
              <a:t>(10.89% of total)</a:t>
            </a:r>
          </a:p>
          <a:p>
            <a:pPr marL="160338" indent="-160338" defTabSz="642938">
              <a:lnSpc>
                <a:spcPct val="90000"/>
              </a:lnSpc>
              <a:spcBef>
                <a:spcPct val="5000"/>
              </a:spcBef>
              <a:tabLst>
                <a:tab pos="565150" algn="l"/>
              </a:tabLst>
            </a:pPr>
            <a:r>
              <a:rPr lang="pt-BR" sz="1800" dirty="0">
                <a:latin typeface="Georgia" pitchFamily="18" charset="0"/>
              </a:rPr>
              <a:t>1,474		On international mobility programmes</a:t>
            </a:r>
          </a:p>
          <a:p>
            <a:pPr marL="160338" indent="-160338" defTabSz="642938">
              <a:lnSpc>
                <a:spcPct val="90000"/>
              </a:lnSpc>
              <a:spcBef>
                <a:spcPct val="5000"/>
              </a:spcBef>
              <a:buFontTx/>
              <a:buAutoNum type="arabicPlain" startAt="501"/>
              <a:tabLst>
                <a:tab pos="565150" algn="l"/>
              </a:tabLst>
            </a:pPr>
            <a:r>
              <a:rPr lang="pt-BR" sz="1800" dirty="0">
                <a:latin typeface="Georgia" pitchFamily="18" charset="0"/>
              </a:rPr>
              <a:t>     In 1st Cycle/Degrees</a:t>
            </a:r>
          </a:p>
          <a:p>
            <a:pPr marL="160338" indent="-160338" defTabSz="642938">
              <a:lnSpc>
                <a:spcPct val="90000"/>
              </a:lnSpc>
              <a:spcBef>
                <a:spcPct val="5000"/>
              </a:spcBef>
              <a:tabLst>
                <a:tab pos="565150" algn="l"/>
              </a:tabLst>
            </a:pPr>
            <a:r>
              <a:rPr lang="pt-BR" sz="1800" dirty="0">
                <a:latin typeface="Georgia" pitchFamily="18" charset="0"/>
              </a:rPr>
              <a:t>404	  In 2nd Cycle/Masters</a:t>
            </a:r>
          </a:p>
          <a:p>
            <a:pPr marL="160338" indent="-160338" defTabSz="642938">
              <a:lnSpc>
                <a:spcPct val="90000"/>
              </a:lnSpc>
              <a:spcBef>
                <a:spcPct val="5000"/>
              </a:spcBef>
              <a:tabLst>
                <a:tab pos="565150" algn="l"/>
              </a:tabLst>
            </a:pPr>
            <a:r>
              <a:rPr lang="pt-BR" sz="1800" dirty="0">
                <a:latin typeface="Georgia" pitchFamily="18" charset="0"/>
              </a:rPr>
              <a:t>407		In 3rd Cycle/Doctorates			</a:t>
            </a:r>
          </a:p>
          <a:p>
            <a:pPr marL="160338" indent="-160338" defTabSz="642938">
              <a:lnSpc>
                <a:spcPct val="90000"/>
              </a:lnSpc>
              <a:spcBef>
                <a:spcPct val="5000"/>
              </a:spcBef>
              <a:tabLst>
                <a:tab pos="565150" algn="l"/>
              </a:tabLst>
            </a:pPr>
            <a:r>
              <a:rPr lang="pt-BR" sz="1800" dirty="0">
                <a:latin typeface="Georgia" pitchFamily="18" charset="0"/>
              </a:rPr>
              <a:t>463		Researchers (including 139 Post-docs)</a:t>
            </a:r>
          </a:p>
          <a:p>
            <a:pPr marL="160338" indent="-160338" defTabSz="642938">
              <a:lnSpc>
                <a:spcPct val="90000"/>
              </a:lnSpc>
              <a:spcBef>
                <a:spcPct val="20000"/>
              </a:spcBef>
              <a:tabLst>
                <a:tab pos="565150" algn="l"/>
              </a:tabLst>
            </a:pPr>
            <a:r>
              <a:rPr lang="pt-BR" sz="2100" b="1" dirty="0">
                <a:latin typeface="Georgia" pitchFamily="18" charset="0"/>
              </a:rPr>
              <a:t>98		Nationalities</a:t>
            </a:r>
            <a:r>
              <a:rPr lang="pt-BR" sz="1800" b="1" dirty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40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88" charset="0"/>
            <a:sym typeface="Gill Sans" pitchFamily="8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6429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88" charset="0"/>
            <a:sym typeface="Gill Sans" pitchFamily="88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Pages>0</Pages>
  <Words>233</Words>
  <Characters>0</Characters>
  <Application>Microsoft Office PowerPoint</Application>
  <PresentationFormat>Apresentação no Ecrã (4:3)</PresentationFormat>
  <Lines>0</Lines>
  <Paragraphs>136</Paragraphs>
  <Slides>19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1" baseType="lpstr">
      <vt:lpstr>Title &amp; Subtitle</vt:lpstr>
      <vt:lpstr>Document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Support to Erasmus Mundus</vt:lpstr>
      <vt:lpstr>Support to Erasmus Mundus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Ângela Leitão</dc:creator>
  <cp:lastModifiedBy>mfcunha</cp:lastModifiedBy>
  <cp:revision>526</cp:revision>
  <dcterms:created xsi:type="dcterms:W3CDTF">2012-10-18T10:34:42Z</dcterms:created>
  <dcterms:modified xsi:type="dcterms:W3CDTF">2013-07-17T16:36:23Z</dcterms:modified>
</cp:coreProperties>
</file>